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E"/>
    <a:srgbClr val="E5FFE5"/>
    <a:srgbClr val="CCFF99"/>
    <a:srgbClr val="669900"/>
    <a:srgbClr val="DA121A"/>
    <a:srgbClr val="072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25191-8538-4D40-BAC2-FAF028E9D399}" v="3449" dt="2024-05-28T14:05:01.689"/>
    <p1510:client id="{7A9A235D-4C21-4621-8F43-59761C5266CE}" v="1802" dt="2024-05-28T15:19:58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6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2CD6-4C31-41D3-BF4D-BF00FD8926D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096A-9D9F-4DD8-BFEA-DDD0D4F3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F096A-9D9F-4DD8-BFEA-DDD0D4F3A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5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9CADE-CC3A-4879-8D49-F415D2BF489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3914DB-EA1A-4ED9-B5CD-5ED427CA5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A660CB9-9820-FD0A-7AB7-3183929F54B3}"/>
              </a:ext>
            </a:extLst>
          </p:cNvPr>
          <p:cNvSpPr/>
          <p:nvPr/>
        </p:nvSpPr>
        <p:spPr>
          <a:xfrm>
            <a:off x="8435087" y="363871"/>
            <a:ext cx="26616914" cy="23905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9E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/>
              <a:t>Don’t Count Your Arthropods Before They Hatch</a:t>
            </a:r>
          </a:p>
        </p:txBody>
      </p:sp>
      <p:sp>
        <p:nvSpPr>
          <p:cNvPr id="5" name="AutoShape 2" descr="QR code - Wikipedia">
            <a:extLst>
              <a:ext uri="{FF2B5EF4-FFF2-40B4-BE49-F238E27FC236}">
                <a16:creationId xmlns:a16="http://schemas.microsoft.com/office/drawing/2014/main" id="{F2981739-F8F3-651A-0533-FA9CFC300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720662" y="193864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QR code - Wikipedia">
            <a:extLst>
              <a:ext uri="{FF2B5EF4-FFF2-40B4-BE49-F238E27FC236}">
                <a16:creationId xmlns:a16="http://schemas.microsoft.com/office/drawing/2014/main" id="{51DB4309-98DD-D62F-5C1D-C3952D503B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752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93E1855-253E-CB19-5429-72111A8F8D64}"/>
              </a:ext>
            </a:extLst>
          </p:cNvPr>
          <p:cNvSpPr txBox="1"/>
          <p:nvPr/>
        </p:nvSpPr>
        <p:spPr>
          <a:xfrm>
            <a:off x="3505200" y="2893400"/>
            <a:ext cx="36576000" cy="2492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 M, </a:t>
            </a:r>
            <a:r>
              <a:rPr lang="en-US" sz="4400" kern="1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Hernandez Guzman A, </a:t>
            </a:r>
            <a:r>
              <a:rPr lang="en-US" sz="4400" kern="1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Guerra V, </a:t>
            </a:r>
            <a:r>
              <a:rPr lang="en-US" sz="4400" kern="1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Aguirre Giron </a:t>
            </a:r>
            <a:r>
              <a:rPr lang="en-US" sz="4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R, </a:t>
            </a:r>
            <a:r>
              <a:rPr lang="en-US" sz="4400" kern="1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4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Acosta Mercado D</a:t>
            </a:r>
            <a:endParaRPr lang="en-US" sz="44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baseline="30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Heritage University, Toppenish, WA, </a:t>
            </a:r>
            <a:r>
              <a:rPr lang="en-US" sz="4400" kern="1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Puerto Rico, Mayag</a:t>
            </a:r>
            <a:r>
              <a:rPr lang="en-US" sz="4400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ez, </a:t>
            </a:r>
            <a:r>
              <a:rPr lang="en-US" sz="4400" kern="1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4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Comarca, </a:t>
            </a:r>
            <a:r>
              <a:rPr lang="en-US" sz="4400" i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</a:t>
            </a:r>
            <a:r>
              <a:rPr lang="en-US" sz="4400" b="0" i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ö</a:t>
            </a:r>
            <a:r>
              <a:rPr lang="en-US" sz="4400" i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en-US" sz="4400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Panama</a:t>
            </a:r>
            <a:endParaRPr lang="en-US" sz="44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44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CD04CB3-07C8-CF51-C04E-DC11C226E7D4}"/>
              </a:ext>
            </a:extLst>
          </p:cNvPr>
          <p:cNvSpPr txBox="1"/>
          <p:nvPr/>
        </p:nvSpPr>
        <p:spPr>
          <a:xfrm>
            <a:off x="4971880" y="1018540"/>
            <a:ext cx="33624446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ts val="1200"/>
              </a:spcBef>
              <a:defRPr/>
            </a:pPr>
            <a:endParaRPr lang="en-US" sz="9600" b="1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18" name="Rectangle 167">
            <a:extLst>
              <a:ext uri="{FF2B5EF4-FFF2-40B4-BE49-F238E27FC236}">
                <a16:creationId xmlns:a16="http://schemas.microsoft.com/office/drawing/2014/main" id="{33B59708-7D65-1F1D-7637-E8090828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43" y="4930584"/>
            <a:ext cx="10151619" cy="137845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9EDE"/>
            </a:solidFill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7200" b="1">
                <a:solidFill>
                  <a:schemeClr val="bg1"/>
                </a:solidFill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C079B5-69D3-2779-C2A6-8C822D0CB722}"/>
              </a:ext>
            </a:extLst>
          </p:cNvPr>
          <p:cNvSpPr txBox="1"/>
          <p:nvPr/>
        </p:nvSpPr>
        <p:spPr>
          <a:xfrm>
            <a:off x="1084054" y="6597636"/>
            <a:ext cx="9940418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>
                <a:effectLst/>
                <a:latin typeface="Aptos" panose="020B0004020202020204" pitchFamily="34" charset="0"/>
              </a:rPr>
              <a:t>Arthropods comprise more than 2/3 of all terrestrial species and are important to the ecological well-being of ecosystems.</a:t>
            </a:r>
            <a:r>
              <a:rPr lang="en-US" sz="3600">
                <a:latin typeface="Aptos" panose="020B0004020202020204" pitchFamily="34" charset="0"/>
              </a:rPr>
              <a:t> They are a major part of many food webs, so anything that hurts them will throw the rest of it off. </a:t>
            </a:r>
            <a:r>
              <a:rPr lang="en-US" sz="3600">
                <a:solidFill>
                  <a:srgbClr val="FF0000"/>
                </a:solidFill>
                <a:latin typeface="Aptos" panose="020B0004020202020204" pitchFamily="34" charset="0"/>
              </a:rPr>
              <a:t>(</a:t>
            </a:r>
            <a:r>
              <a:rPr lang="en-US" sz="3600" err="1">
                <a:solidFill>
                  <a:srgbClr val="FF0000"/>
                </a:solidFill>
                <a:latin typeface="Aptos" panose="020B0004020202020204" pitchFamily="34" charset="0"/>
              </a:rPr>
              <a:t>Bradford&amp;Garcia</a:t>
            </a:r>
            <a:r>
              <a:rPr lang="en-US" sz="3600">
                <a:solidFill>
                  <a:srgbClr val="FF0000"/>
                </a:solidFill>
                <a:latin typeface="Aptos" panose="020B0004020202020204" pitchFamily="34" charset="0"/>
              </a:rPr>
              <a:t>, 2018) </a:t>
            </a:r>
            <a:r>
              <a:rPr lang="en-US" sz="3600">
                <a:latin typeface="Aptos" panose="020B0004020202020204" pitchFamily="34" charset="0"/>
              </a:rPr>
              <a:t>In the past 30 </a:t>
            </a:r>
            <a:r>
              <a:rPr lang="en-US" sz="3600" err="1">
                <a:latin typeface="Aptos" panose="020B0004020202020204" pitchFamily="34" charset="0"/>
              </a:rPr>
              <a:t>yrs</a:t>
            </a:r>
            <a:r>
              <a:rPr lang="en-US" sz="3600">
                <a:latin typeface="Aptos" panose="020B0004020202020204" pitchFamily="34" charset="0"/>
              </a:rPr>
              <a:t>, forest temperatures have risen by around 2</a:t>
            </a:r>
            <a:r>
              <a:rPr lang="en-US" sz="3600" b="0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°</a:t>
            </a:r>
            <a:r>
              <a:rPr lang="en-US" sz="3600">
                <a:latin typeface="Aptos" panose="020B0004020202020204" pitchFamily="34" charset="0"/>
              </a:rPr>
              <a:t>C. Climate warming is a major factor driving reductions in arthropod abundance; even small temperature changes can have drastic effects on the fitness and abundance of species. In addition, deforestation events leave less suitable habitat available for species with narrow thermal ranges. </a:t>
            </a:r>
            <a:r>
              <a:rPr lang="en-US" sz="3600">
                <a:solidFill>
                  <a:srgbClr val="FF0000"/>
                </a:solidFill>
                <a:latin typeface="Aptos" panose="020B0004020202020204" pitchFamily="34" charset="0"/>
              </a:rPr>
              <a:t>(</a:t>
            </a:r>
            <a:r>
              <a:rPr lang="en-US" sz="3600" err="1">
                <a:solidFill>
                  <a:srgbClr val="FF0000"/>
                </a:solidFill>
                <a:latin typeface="Aptos" panose="020B0004020202020204" pitchFamily="34" charset="0"/>
              </a:rPr>
              <a:t>Olison</a:t>
            </a:r>
            <a:r>
              <a:rPr lang="en-US" sz="3600">
                <a:solidFill>
                  <a:srgbClr val="FF0000"/>
                </a:solidFill>
                <a:latin typeface="Aptos" panose="020B0004020202020204" pitchFamily="34" charset="0"/>
              </a:rPr>
              <a:t>, 1994) </a:t>
            </a:r>
            <a:r>
              <a:rPr lang="en-US" sz="3600">
                <a:latin typeface="Aptos" panose="020B0004020202020204" pitchFamily="34" charset="0"/>
              </a:rPr>
              <a:t>But </a:t>
            </a:r>
            <a:r>
              <a:rPr lang="en-US" sz="3600" b="0">
                <a:effectLst/>
                <a:latin typeface="Aptos" panose="020B0004020202020204" pitchFamily="34" charset="0"/>
              </a:rPr>
              <a:t>long-term data on the population and extinction of Arthropods is severely limited, especially in the tropics. </a:t>
            </a:r>
            <a:r>
              <a:rPr lang="en-US" sz="3600" b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(</a:t>
            </a:r>
            <a:r>
              <a:rPr lang="en-US" sz="3600" b="0" err="1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Bradford&amp;Garcia</a:t>
            </a:r>
            <a:r>
              <a:rPr lang="en-US" sz="3600" b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, 2018)</a:t>
            </a:r>
            <a:r>
              <a:rPr lang="en-US" sz="360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sz="360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This lack of data may mean that some of our current biodiversity management practices need to be reconsidered. </a:t>
            </a:r>
            <a:endParaRPr lang="en-US" sz="3600" b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006E0-C181-DBEF-FD15-606A8CEABF0F}"/>
              </a:ext>
            </a:extLst>
          </p:cNvPr>
          <p:cNvSpPr txBox="1"/>
          <p:nvPr/>
        </p:nvSpPr>
        <p:spPr>
          <a:xfrm>
            <a:off x="903145" y="19368051"/>
            <a:ext cx="167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Kestrel</a:t>
            </a:r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3A6B93-57BD-6B9F-7141-B75852021BE7}"/>
              </a:ext>
            </a:extLst>
          </p:cNvPr>
          <p:cNvSpPr txBox="1"/>
          <p:nvPr/>
        </p:nvSpPr>
        <p:spPr>
          <a:xfrm>
            <a:off x="4120454" y="19458923"/>
            <a:ext cx="291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/>
              <a:t>Densiometer</a:t>
            </a:r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75634C-3579-33B9-2588-49F8698AD87E}"/>
              </a:ext>
            </a:extLst>
          </p:cNvPr>
          <p:cNvSpPr txBox="1"/>
          <p:nvPr/>
        </p:nvSpPr>
        <p:spPr>
          <a:xfrm>
            <a:off x="8420772" y="19557108"/>
            <a:ext cx="169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Sieving</a:t>
            </a:r>
            <a:endParaRPr lang="en-US" sz="2400" b="1"/>
          </a:p>
        </p:txBody>
      </p:sp>
      <p:pic>
        <p:nvPicPr>
          <p:cNvPr id="29" name="Picture 28" descr="A hand holding a small wooden box with a mirror&#10;&#10;Description automatically generated">
            <a:extLst>
              <a:ext uri="{FF2B5EF4-FFF2-40B4-BE49-F238E27FC236}">
                <a16:creationId xmlns:a16="http://schemas.microsoft.com/office/drawing/2014/main" id="{4A63FB53-4886-A015-415D-2EFBFA9E0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 r="45600"/>
          <a:stretch/>
        </p:blipFill>
        <p:spPr>
          <a:xfrm rot="5400000">
            <a:off x="4632607" y="20346586"/>
            <a:ext cx="1924713" cy="1842114"/>
          </a:xfrm>
          <a:prstGeom prst="rect">
            <a:avLst/>
          </a:prstGeom>
        </p:spPr>
      </p:pic>
      <p:pic>
        <p:nvPicPr>
          <p:cNvPr id="32" name="Picture 31" descr="A person holding a bucket with dirt and dirt&#10;&#10;Description automatically generated">
            <a:extLst>
              <a:ext uri="{FF2B5EF4-FFF2-40B4-BE49-F238E27FC236}">
                <a16:creationId xmlns:a16="http://schemas.microsoft.com/office/drawing/2014/main" id="{8BE9B533-2FD9-C740-A4F9-CFCA83B77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07" y="20305286"/>
            <a:ext cx="1768922" cy="18230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4E7B87D-932D-B03E-C893-1434AE877F03}"/>
              </a:ext>
            </a:extLst>
          </p:cNvPr>
          <p:cNvSpPr txBox="1"/>
          <p:nvPr/>
        </p:nvSpPr>
        <p:spPr>
          <a:xfrm>
            <a:off x="1285831" y="237315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pic>
        <p:nvPicPr>
          <p:cNvPr id="22" name="Picture 21" descr="A blue sky with clouds over a field&#10;&#10;Description automatically generated">
            <a:extLst>
              <a:ext uri="{FF2B5EF4-FFF2-40B4-BE49-F238E27FC236}">
                <a16:creationId xmlns:a16="http://schemas.microsoft.com/office/drawing/2014/main" id="{8A2F26A4-626D-9151-C07D-54688BECE6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0" b="9662"/>
          <a:stretch/>
        </p:blipFill>
        <p:spPr>
          <a:xfrm>
            <a:off x="605008" y="27832756"/>
            <a:ext cx="3593618" cy="36052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7AF97F-8A00-523A-8219-B00068A5313D}"/>
              </a:ext>
            </a:extLst>
          </p:cNvPr>
          <p:cNvSpPr txBox="1"/>
          <p:nvPr/>
        </p:nvSpPr>
        <p:spPr>
          <a:xfrm>
            <a:off x="4313836" y="22341230"/>
            <a:ext cx="2589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DBH</a:t>
            </a:r>
          </a:p>
          <a:p>
            <a:pPr algn="ctr"/>
            <a:r>
              <a:rPr lang="en-US" sz="3200"/>
              <a:t>Canopy Gaps</a:t>
            </a:r>
          </a:p>
          <a:p>
            <a:pPr algn="ctr"/>
            <a:r>
              <a:rPr lang="en-US" sz="3200"/>
              <a:t>Biomass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4DFB5-3D3D-5037-5C9D-B03C5C35BFED}"/>
              </a:ext>
            </a:extLst>
          </p:cNvPr>
          <p:cNvSpPr txBox="1"/>
          <p:nvPr/>
        </p:nvSpPr>
        <p:spPr>
          <a:xfrm>
            <a:off x="587582" y="22154602"/>
            <a:ext cx="23637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>
                <a:solidFill>
                  <a:srgbClr val="202124"/>
                </a:solidFill>
                <a:effectLst/>
              </a:rPr>
              <a:t>T (°C)</a:t>
            </a:r>
          </a:p>
          <a:p>
            <a:pPr algn="ctr"/>
            <a:r>
              <a:rPr lang="en-US" sz="3200">
                <a:solidFill>
                  <a:srgbClr val="202124"/>
                </a:solidFill>
              </a:rPr>
              <a:t>WS(Km/h)</a:t>
            </a:r>
            <a:endParaRPr lang="en-US" sz="3200" b="0" i="0">
              <a:solidFill>
                <a:srgbClr val="202124"/>
              </a:solidFill>
              <a:effectLst/>
            </a:endParaRPr>
          </a:p>
          <a:p>
            <a:pPr algn="ctr"/>
            <a:r>
              <a:rPr lang="en-US" sz="3200">
                <a:solidFill>
                  <a:srgbClr val="202124"/>
                </a:solidFill>
              </a:rPr>
              <a:t>P (</a:t>
            </a:r>
            <a:r>
              <a:rPr lang="en-US" sz="3200" err="1">
                <a:solidFill>
                  <a:srgbClr val="202124"/>
                </a:solidFill>
              </a:rPr>
              <a:t>hPa</a:t>
            </a:r>
            <a:r>
              <a:rPr lang="en-US" sz="3200">
                <a:solidFill>
                  <a:srgbClr val="202124"/>
                </a:solidFill>
              </a:rPr>
              <a:t>)</a:t>
            </a:r>
          </a:p>
          <a:p>
            <a:pPr algn="ctr"/>
            <a:r>
              <a:rPr lang="en-US" sz="3200" b="0" i="0">
                <a:solidFill>
                  <a:srgbClr val="202124"/>
                </a:solidFill>
                <a:effectLst/>
              </a:rPr>
              <a:t>% humidity</a:t>
            </a:r>
          </a:p>
          <a:p>
            <a:pPr algn="ctr"/>
            <a:r>
              <a:rPr lang="en-US" sz="3200">
                <a:solidFill>
                  <a:srgbClr val="202124"/>
                </a:solidFill>
              </a:rPr>
              <a:t>Altitude (m)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0B834E-5F88-6600-21BB-827E316AC5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9" y="20305286"/>
            <a:ext cx="1471662" cy="1900850"/>
          </a:xfrm>
          <a:prstGeom prst="rect">
            <a:avLst/>
          </a:prstGeom>
        </p:spPr>
      </p:pic>
      <p:pic>
        <p:nvPicPr>
          <p:cNvPr id="27" name="Picture 2" descr="Librería Virtual Biblioteca Orton. InfoStat Versión Institucional (40  licencias)">
            <a:extLst>
              <a:ext uri="{FF2B5EF4-FFF2-40B4-BE49-F238E27FC236}">
                <a16:creationId xmlns:a16="http://schemas.microsoft.com/office/drawing/2014/main" id="{9C160B56-1D9B-37F7-D98E-B410B377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99" y="28177827"/>
            <a:ext cx="1077070" cy="14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7">
            <a:extLst>
              <a:ext uri="{FF2B5EF4-FFF2-40B4-BE49-F238E27FC236}">
                <a16:creationId xmlns:a16="http://schemas.microsoft.com/office/drawing/2014/main" id="{DE5EA2CC-F138-E93E-7F6B-FAA0C7EAB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70" y="17759489"/>
            <a:ext cx="10151619" cy="137845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9EDE"/>
            </a:solidFill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7200" b="1">
                <a:solidFill>
                  <a:schemeClr val="bg1"/>
                </a:solidFill>
                <a:latin typeface="Nunito" panose="00000500000000000000" pitchFamily="2" charset="0"/>
              </a:rPr>
              <a:t>Methods</a:t>
            </a:r>
          </a:p>
        </p:txBody>
      </p:sp>
      <p:sp>
        <p:nvSpPr>
          <p:cNvPr id="31" name="Rectangle 167">
            <a:extLst>
              <a:ext uri="{FF2B5EF4-FFF2-40B4-BE49-F238E27FC236}">
                <a16:creationId xmlns:a16="http://schemas.microsoft.com/office/drawing/2014/main" id="{69AB7A95-C276-7642-4596-F5510162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2774" y="21893163"/>
            <a:ext cx="10151619" cy="137845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9EDE"/>
            </a:solidFill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7200" b="1">
                <a:solidFill>
                  <a:schemeClr val="bg1"/>
                </a:solidFill>
                <a:latin typeface="Nunito" panose="00000500000000000000" pitchFamily="2" charset="0"/>
              </a:rPr>
              <a:t>Acknowledgments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B13681-4A0F-479C-0F86-A7DED2B9B742}"/>
              </a:ext>
            </a:extLst>
          </p:cNvPr>
          <p:cNvSpPr txBox="1"/>
          <p:nvPr/>
        </p:nvSpPr>
        <p:spPr>
          <a:xfrm>
            <a:off x="32304580" y="23675511"/>
            <a:ext cx="1143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Thank you to </a:t>
            </a:r>
            <a:r>
              <a:rPr lang="en-US" sz="3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NSF Hispanic Serving Institution Program: Culturally Responsive Education in STEM (CRESCENT) Award 1928570 and NSF EAGLES S-STEM Award #1930564. </a:t>
            </a:r>
            <a:r>
              <a:rPr lang="en-US" sz="3200"/>
              <a:t>for helping to fund the Panama international </a:t>
            </a:r>
            <a:r>
              <a:rPr lang="en-US" sz="3200" err="1"/>
              <a:t>intercambio</a:t>
            </a:r>
            <a:r>
              <a:rPr lang="en-US" sz="3200"/>
              <a:t> Program with the </a:t>
            </a:r>
            <a:r>
              <a:rPr lang="en-US" sz="3200" err="1"/>
              <a:t>Ngäbe</a:t>
            </a:r>
            <a:r>
              <a:rPr lang="en-US" sz="3200"/>
              <a:t> As well as Edmundo Cruz Gonzales and </a:t>
            </a:r>
            <a:r>
              <a:rPr lang="en-US" sz="3200" err="1"/>
              <a:t>Oteima</a:t>
            </a:r>
            <a:r>
              <a:rPr lang="en-US" sz="3200"/>
              <a:t> University for their support.</a:t>
            </a:r>
          </a:p>
          <a:p>
            <a:pPr algn="just"/>
            <a:r>
              <a:rPr lang="en-US" sz="3200"/>
              <a:t>A special thanks to Alberto Puente for providing the map of the site</a:t>
            </a:r>
          </a:p>
        </p:txBody>
      </p:sp>
      <p:pic>
        <p:nvPicPr>
          <p:cNvPr id="35" name="Picture 6" descr="Heritage University - Universities.com">
            <a:extLst>
              <a:ext uri="{FF2B5EF4-FFF2-40B4-BE49-F238E27FC236}">
                <a16:creationId xmlns:a16="http://schemas.microsoft.com/office/drawing/2014/main" id="{5283F7F5-441D-04AA-4BF8-F896D35AB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2" b="24495"/>
          <a:stretch/>
        </p:blipFill>
        <p:spPr bwMode="auto">
          <a:xfrm>
            <a:off x="32304580" y="27571324"/>
            <a:ext cx="3795794" cy="122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A drawing of a blue background&#10;&#10;Description automatically generated">
            <a:extLst>
              <a:ext uri="{FF2B5EF4-FFF2-40B4-BE49-F238E27FC236}">
                <a16:creationId xmlns:a16="http://schemas.microsoft.com/office/drawing/2014/main" id="{C618161C-1582-FD82-1B74-C8457DC796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60" y="30750153"/>
            <a:ext cx="1925985" cy="1925985"/>
          </a:xfrm>
          <a:prstGeom prst="rect">
            <a:avLst/>
          </a:prstGeom>
        </p:spPr>
      </p:pic>
      <p:pic>
        <p:nvPicPr>
          <p:cNvPr id="37" name="Picture 4" descr="Image preview">
            <a:extLst>
              <a:ext uri="{FF2B5EF4-FFF2-40B4-BE49-F238E27FC236}">
                <a16:creationId xmlns:a16="http://schemas.microsoft.com/office/drawing/2014/main" id="{F8C1682E-D870-703D-3FCC-5C32CC97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325" y="27551777"/>
            <a:ext cx="3612415" cy="10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56A8B9B1-ABC8-9C2F-7FA4-D0FDD7F7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475" y="31287317"/>
            <a:ext cx="2175928" cy="11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 preview">
            <a:extLst>
              <a:ext uri="{FF2B5EF4-FFF2-40B4-BE49-F238E27FC236}">
                <a16:creationId xmlns:a16="http://schemas.microsoft.com/office/drawing/2014/main" id="{1EB69563-A380-3384-6F77-3383D170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691" y="27573627"/>
            <a:ext cx="3651883" cy="11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Image preview">
            <a:extLst>
              <a:ext uri="{FF2B5EF4-FFF2-40B4-BE49-F238E27FC236}">
                <a16:creationId xmlns:a16="http://schemas.microsoft.com/office/drawing/2014/main" id="{AB58963B-D525-D16D-3317-0AE4F83B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893" y="30960190"/>
            <a:ext cx="3377167" cy="14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Image preview">
            <a:extLst>
              <a:ext uri="{FF2B5EF4-FFF2-40B4-BE49-F238E27FC236}">
                <a16:creationId xmlns:a16="http://schemas.microsoft.com/office/drawing/2014/main" id="{03C9584E-85EC-31EE-63C5-D998A68A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633" y="30734513"/>
            <a:ext cx="1617585" cy="18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ST - Download">
            <a:extLst>
              <a:ext uri="{FF2B5EF4-FFF2-40B4-BE49-F238E27FC236}">
                <a16:creationId xmlns:a16="http://schemas.microsoft.com/office/drawing/2014/main" id="{194C375E-26A2-0A84-28DF-595FACC2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62" y="29787761"/>
            <a:ext cx="1835717" cy="183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green forest with many trees&#10;&#10;Description automatically generated with medium confidence">
            <a:extLst>
              <a:ext uri="{FF2B5EF4-FFF2-40B4-BE49-F238E27FC236}">
                <a16:creationId xmlns:a16="http://schemas.microsoft.com/office/drawing/2014/main" id="{6E0D54BC-A506-5834-4A42-8F3452CA142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1"/>
          <a:stretch/>
        </p:blipFill>
        <p:spPr>
          <a:xfrm>
            <a:off x="7464930" y="27931374"/>
            <a:ext cx="3633638" cy="3570131"/>
          </a:xfrm>
          <a:prstGeom prst="rect">
            <a:avLst/>
          </a:prstGeom>
        </p:spPr>
      </p:pic>
      <p:sp>
        <p:nvSpPr>
          <p:cNvPr id="44" name="Rectangle 167">
            <a:extLst>
              <a:ext uri="{FF2B5EF4-FFF2-40B4-BE49-F238E27FC236}">
                <a16:creationId xmlns:a16="http://schemas.microsoft.com/office/drawing/2014/main" id="{0BB8FD6F-D077-015A-48E4-EF5BB40A8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2774" y="4981767"/>
            <a:ext cx="10151619" cy="137845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9EDE"/>
            </a:solidFill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7200" b="1">
                <a:solidFill>
                  <a:schemeClr val="bg1"/>
                </a:solidFill>
                <a:latin typeface="Nunito" panose="00000500000000000000" pitchFamily="2" charset="0"/>
              </a:rPr>
              <a:t>Take-Home message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9F3264-A47D-3B81-981E-3235E9308824}"/>
                  </a:ext>
                </a:extLst>
              </p:cNvPr>
              <p:cNvSpPr txBox="1"/>
              <p:nvPr/>
            </p:nvSpPr>
            <p:spPr>
              <a:xfrm>
                <a:off x="1771227" y="31552946"/>
                <a:ext cx="8493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8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21.297022−6.952649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DBH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+0.7403(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DBH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9F3264-A47D-3B81-981E-3235E9308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27" y="31552946"/>
                <a:ext cx="849380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6B37FCA-CE29-BE28-5091-3FF62D64DCF9}"/>
              </a:ext>
            </a:extLst>
          </p:cNvPr>
          <p:cNvSpPr txBox="1"/>
          <p:nvPr/>
        </p:nvSpPr>
        <p:spPr>
          <a:xfrm>
            <a:off x="8071229" y="22194403"/>
            <a:ext cx="2589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S </a:t>
            </a:r>
          </a:p>
          <a:p>
            <a:pPr algn="ctr"/>
            <a:r>
              <a:rPr lang="en-US" sz="3200"/>
              <a:t>Abu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D16192-19A8-7C52-3054-23E1CBE7DB59}"/>
              </a:ext>
            </a:extLst>
          </p:cNvPr>
          <p:cNvSpPr txBox="1"/>
          <p:nvPr/>
        </p:nvSpPr>
        <p:spPr>
          <a:xfrm>
            <a:off x="3953021" y="31969162"/>
            <a:ext cx="439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(Segura &amp; </a:t>
            </a:r>
            <a:r>
              <a:rPr lang="en-US" sz="2800" err="1">
                <a:solidFill>
                  <a:srgbClr val="FF0000"/>
                </a:solidFill>
              </a:rPr>
              <a:t>Kanninen</a:t>
            </a:r>
            <a:r>
              <a:rPr lang="en-US" sz="2800">
                <a:solidFill>
                  <a:srgbClr val="FF0000"/>
                </a:solidFill>
              </a:rPr>
              <a:t> 2005)</a:t>
            </a:r>
          </a:p>
        </p:txBody>
      </p:sp>
      <p:sp>
        <p:nvSpPr>
          <p:cNvPr id="49" name="Rectangle 167">
            <a:extLst>
              <a:ext uri="{FF2B5EF4-FFF2-40B4-BE49-F238E27FC236}">
                <a16:creationId xmlns:a16="http://schemas.microsoft.com/office/drawing/2014/main" id="{13442520-085A-1AB7-B824-F5BDC92AB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8238" y="15805695"/>
            <a:ext cx="10151619" cy="137845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rgbClr val="009EDE"/>
            </a:solidFill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defTabSz="3762375"/>
            <a:r>
              <a:rPr lang="en-US" sz="7200" b="1">
                <a:solidFill>
                  <a:schemeClr val="bg1"/>
                </a:solidFill>
                <a:latin typeface="Nunito" panose="00000500000000000000" pitchFamily="2" charset="0"/>
              </a:rPr>
              <a:t>References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BD1D75-1C66-094D-4481-6FF608B93883}"/>
              </a:ext>
            </a:extLst>
          </p:cNvPr>
          <p:cNvSpPr txBox="1"/>
          <p:nvPr/>
        </p:nvSpPr>
        <p:spPr>
          <a:xfrm>
            <a:off x="32798238" y="17881634"/>
            <a:ext cx="107110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/>
              <a:t>Bradford C. L, &amp; Garcia. A (2018). Climate-driven declines in arthropods </a:t>
            </a:r>
          </a:p>
          <a:p>
            <a:r>
              <a:rPr lang="en-US" sz="2700"/>
              <a:t>Abundance restructure a rainforest food web  </a:t>
            </a:r>
          </a:p>
          <a:p>
            <a:r>
              <a:rPr lang="en-US" sz="2700"/>
              <a:t>Olson D. (1994). The distribution of leaf litter invertebrates along a neotropical altitudinal gradient</a:t>
            </a:r>
          </a:p>
          <a:p>
            <a:r>
              <a:rPr lang="en-US" sz="2700" err="1"/>
              <a:t>Zanini</a:t>
            </a:r>
            <a:r>
              <a:rPr lang="en-US" sz="2700"/>
              <a:t> M. A. et al (2021) The Effects of Ecological Restoration Methods on Carbon Stocks in The Brazilian Atlantic Forest</a:t>
            </a:r>
          </a:p>
          <a:p>
            <a:r>
              <a:rPr lang="en-US" sz="2700"/>
              <a:t>Segura M, </a:t>
            </a:r>
            <a:r>
              <a:rPr lang="en-US" sz="2700" err="1"/>
              <a:t>Kanninen</a:t>
            </a:r>
            <a:r>
              <a:rPr lang="en-US" sz="2700"/>
              <a:t> M. (2005) Allometric Models for Tree Volume and Total Aboveground Biomass in a Tropical Forest in Costa </a:t>
            </a:r>
            <a:r>
              <a:rPr lang="en-US" sz="2700" err="1"/>
              <a:t>RIca</a:t>
            </a:r>
            <a:endParaRPr lang="en-US" sz="2700"/>
          </a:p>
          <a:p>
            <a:endParaRPr lang="en-US" sz="2700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C5FE2452-B53E-220D-4667-F2BC6F94A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8"/>
          <a:stretch/>
        </p:blipFill>
        <p:spPr bwMode="auto">
          <a:xfrm>
            <a:off x="19988022" y="18700408"/>
            <a:ext cx="9733951" cy="22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F25ECB7-432B-8511-4FE6-81F16625354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344" t="16959" r="6945" b="9026"/>
          <a:stretch/>
        </p:blipFill>
        <p:spPr>
          <a:xfrm>
            <a:off x="23025462" y="7188416"/>
            <a:ext cx="6342220" cy="49889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E936EE3-70C5-5823-58B2-8C987B1EB8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914531" y="7459203"/>
            <a:ext cx="3362794" cy="31151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1364F2-C5D0-9392-8505-6497F8FE0A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051714" y="7424833"/>
            <a:ext cx="3324689" cy="30960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469373-8950-5754-3A84-04258D8B62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73062" y="12294659"/>
            <a:ext cx="6411410" cy="1889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DBEBA-075C-ECEF-5D5F-D738AB9C4F3C}"/>
              </a:ext>
            </a:extLst>
          </p:cNvPr>
          <p:cNvSpPr txBox="1"/>
          <p:nvPr/>
        </p:nvSpPr>
        <p:spPr>
          <a:xfrm>
            <a:off x="18456654" y="7077761"/>
            <a:ext cx="469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Abundance of Species in Different Areas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2D591-B812-9EC8-30AC-E7F198DB8D0A}"/>
              </a:ext>
            </a:extLst>
          </p:cNvPr>
          <p:cNvSpPr txBox="1"/>
          <p:nvPr/>
        </p:nvSpPr>
        <p:spPr>
          <a:xfrm>
            <a:off x="14781723" y="7039330"/>
            <a:ext cx="3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Species Richness in Different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C02B7-1549-ED66-1921-F94518345EA3}"/>
              </a:ext>
            </a:extLst>
          </p:cNvPr>
          <p:cNvSpPr txBox="1"/>
          <p:nvPr/>
        </p:nvSpPr>
        <p:spPr>
          <a:xfrm>
            <a:off x="11737548" y="14449460"/>
            <a:ext cx="19948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2. Will the Corridor Have Similar Levels of Biodiversity to the Conservation Area? </a:t>
            </a:r>
          </a:p>
          <a:p>
            <a:r>
              <a:rPr lang="en-US" sz="4000"/>
              <a:t>Yes, since the area has been highly disturbed until recently.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836E7-922D-BB0C-E4BB-5E75F120E814}"/>
              </a:ext>
            </a:extLst>
          </p:cNvPr>
          <p:cNvSpPr txBox="1"/>
          <p:nvPr/>
        </p:nvSpPr>
        <p:spPr>
          <a:xfrm>
            <a:off x="11737547" y="23072001"/>
            <a:ext cx="19948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3. Which Environmental Variable Best Explains The Variation in the Observations?</a:t>
            </a:r>
            <a:br>
              <a:rPr lang="en-US" sz="4000" b="1"/>
            </a:br>
            <a:r>
              <a:rPr lang="en-US" sz="4000"/>
              <a:t>Temperature and DBH.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E6BF8E-4F06-CA98-C6F6-C283A0765AB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25005" y="10777183"/>
            <a:ext cx="5534797" cy="290553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ADEE750-7795-8A3E-27D5-FAABD1821C83}"/>
              </a:ext>
            </a:extLst>
          </p:cNvPr>
          <p:cNvSpPr txBox="1"/>
          <p:nvPr/>
        </p:nvSpPr>
        <p:spPr>
          <a:xfrm>
            <a:off x="11492756" y="5632534"/>
            <a:ext cx="2211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>
                <a:solidFill>
                  <a:schemeClr val="bg2">
                    <a:lumMod val="10000"/>
                  </a:schemeClr>
                </a:solidFill>
              </a:rPr>
              <a:t>Does Arthropod Community Structure Differ Among Four Management Treatments? </a:t>
            </a:r>
          </a:p>
          <a:p>
            <a:r>
              <a:rPr lang="en-US" sz="4000" b="1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Only in species composition.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32AF679-6A1D-FAB6-5349-9ACBDBB29FA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8582"/>
          <a:stretch/>
        </p:blipFill>
        <p:spPr>
          <a:xfrm>
            <a:off x="11792247" y="15905760"/>
            <a:ext cx="19602153" cy="2235918"/>
          </a:xfrm>
          <a:prstGeom prst="rect">
            <a:avLst/>
          </a:prstGeom>
        </p:spPr>
      </p:pic>
      <p:pic>
        <p:nvPicPr>
          <p:cNvPr id="8" name="Picture 7" descr="A satellite view of a land&#10;&#10;Description automatically generated">
            <a:extLst>
              <a:ext uri="{FF2B5EF4-FFF2-40B4-BE49-F238E27FC236}">
                <a16:creationId xmlns:a16="http://schemas.microsoft.com/office/drawing/2014/main" id="{2F4D238C-418D-BF91-A6BE-636364404D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13" y="23900767"/>
            <a:ext cx="6133132" cy="3670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C8075-69A2-13DE-384E-B39A2783897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653053" y="25640179"/>
            <a:ext cx="13565954" cy="24882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782B34-4236-5612-7D3A-EBFC08E8FE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653053" y="29239217"/>
            <a:ext cx="13433790" cy="243497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8ED0149-E2E0-19A3-0CF8-8773730CB1CD}"/>
              </a:ext>
            </a:extLst>
          </p:cNvPr>
          <p:cNvSpPr txBox="1"/>
          <p:nvPr/>
        </p:nvSpPr>
        <p:spPr>
          <a:xfrm>
            <a:off x="13962920" y="28492636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ABU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62D667-B5C9-75C8-AD48-BFD301AD2536}"/>
              </a:ext>
            </a:extLst>
          </p:cNvPr>
          <p:cNvSpPr txBox="1"/>
          <p:nvPr/>
        </p:nvSpPr>
        <p:spPr>
          <a:xfrm>
            <a:off x="13653053" y="24952784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Species </a:t>
            </a:r>
            <a:r>
              <a:rPr lang="en-US" sz="3600" b="1"/>
              <a:t>Richness</a:t>
            </a:r>
            <a:endParaRPr lang="en-US" sz="4000" b="1"/>
          </a:p>
        </p:txBody>
      </p:sp>
      <p:pic>
        <p:nvPicPr>
          <p:cNvPr id="11" name="Picture 10" descr="A close up of a bug&#10;&#10;Description automatically generated">
            <a:extLst>
              <a:ext uri="{FF2B5EF4-FFF2-40B4-BE49-F238E27FC236}">
                <a16:creationId xmlns:a16="http://schemas.microsoft.com/office/drawing/2014/main" id="{42CD4FC2-8B4F-CD4D-C8CE-0AD8185ABDA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021" y="308921"/>
            <a:ext cx="4872610" cy="4202957"/>
          </a:xfrm>
          <a:prstGeom prst="rect">
            <a:avLst/>
          </a:prstGeom>
        </p:spPr>
      </p:pic>
      <p:pic>
        <p:nvPicPr>
          <p:cNvPr id="63" name="Picture 62" descr="A centipede on the grass&#10;&#10;Description automatically generated">
            <a:extLst>
              <a:ext uri="{FF2B5EF4-FFF2-40B4-BE49-F238E27FC236}">
                <a16:creationId xmlns:a16="http://schemas.microsoft.com/office/drawing/2014/main" id="{7C4FB443-36A9-65A8-C46C-70A14F3BD5E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6" r="28267"/>
          <a:stretch/>
        </p:blipFill>
        <p:spPr>
          <a:xfrm rot="5400000">
            <a:off x="1997540" y="55079"/>
            <a:ext cx="4290163" cy="46834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626351-F0E7-260D-958A-003FBB7C816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846044" y="28854109"/>
            <a:ext cx="2483599" cy="1655733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A56F6B66-F2D7-8326-17D6-E1980D4B2DB5}"/>
              </a:ext>
            </a:extLst>
          </p:cNvPr>
          <p:cNvSpPr txBox="1"/>
          <p:nvPr/>
        </p:nvSpPr>
        <p:spPr>
          <a:xfrm>
            <a:off x="33147000" y="7259912"/>
            <a:ext cx="966014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In general, there’s no significant difference in population between management practices. This may be due to the fact that:</a:t>
            </a:r>
          </a:p>
          <a:p>
            <a:pPr marL="742950" indent="-742950">
              <a:buAutoNum type="arabicPeriod"/>
            </a:pPr>
            <a:r>
              <a:rPr lang="en-US" sz="3600"/>
              <a:t>This is potentially an early succession after recent disturbance. Or:</a:t>
            </a:r>
          </a:p>
          <a:p>
            <a:pPr marL="742950" indent="-742950">
              <a:buAutoNum type="arabicPeriod"/>
            </a:pPr>
            <a:r>
              <a:rPr lang="en-US" sz="3600"/>
              <a:t>The area is already so impacted and fragmented that it lost capacity for resilience.</a:t>
            </a:r>
          </a:p>
          <a:p>
            <a:r>
              <a:rPr lang="en-US" sz="3600"/>
              <a:t>We don’t have enough past data to compare to, so it’s difficult to tell what’s going on. </a:t>
            </a:r>
          </a:p>
          <a:p>
            <a:pPr marL="742950" indent="-742950">
              <a:buAutoNum type="arabicPeriod"/>
            </a:pPr>
            <a:r>
              <a:rPr lang="en-US" sz="3600"/>
              <a:t>We recommend applied nucleation, which creates islands of small forested areas. Animals can spread the seeds, making it cheaper than completely reforesting and faster than letting the deforested area sit. 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35A944D4-E585-537D-D7CE-9D5258E6F2A6}"/>
              </a:ext>
            </a:extLst>
          </p:cNvPr>
          <p:cNvSpPr/>
          <p:nvPr/>
        </p:nvSpPr>
        <p:spPr>
          <a:xfrm>
            <a:off x="12563061" y="30885763"/>
            <a:ext cx="943208" cy="148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ADA35AE2-1EA2-4A7A-2EC7-F3AE46160E35}"/>
              </a:ext>
            </a:extLst>
          </p:cNvPr>
          <p:cNvSpPr/>
          <p:nvPr/>
        </p:nvSpPr>
        <p:spPr>
          <a:xfrm>
            <a:off x="12563061" y="27285164"/>
            <a:ext cx="943208" cy="148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4" descr="Funny Gary Larson Cartoon: Man on a Pile of Dirt">
            <a:extLst>
              <a:ext uri="{FF2B5EF4-FFF2-40B4-BE49-F238E27FC236}">
                <a16:creationId xmlns:a16="http://schemas.microsoft.com/office/drawing/2014/main" id="{206E0DA1-A85C-5650-5A2A-C65C07A0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269" y="18608448"/>
            <a:ext cx="3343472" cy="41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4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unny Gary Larson Cartoon: Man on a Pile of Dirt">
            <a:extLst>
              <a:ext uri="{FF2B5EF4-FFF2-40B4-BE49-F238E27FC236}">
                <a16:creationId xmlns:a16="http://schemas.microsoft.com/office/drawing/2014/main" id="{7CB4B927-7828-D1D4-0E7E-58EED4FF8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151" y="1107436"/>
            <a:ext cx="21392897" cy="26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DD0BB-C72F-8E60-5C94-DD249CA11BD1}"/>
              </a:ext>
            </a:extLst>
          </p:cNvPr>
          <p:cNvSpPr txBox="1"/>
          <p:nvPr/>
        </p:nvSpPr>
        <p:spPr>
          <a:xfrm>
            <a:off x="12319000" y="29148137"/>
            <a:ext cx="23901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0883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53F9F02323B4A9544550009E82100" ma:contentTypeVersion="11" ma:contentTypeDescription="Create a new document." ma:contentTypeScope="" ma:versionID="9a248ee1b181a224ab3803923c6b440f">
  <xsd:schema xmlns:xsd="http://www.w3.org/2001/XMLSchema" xmlns:xs="http://www.w3.org/2001/XMLSchema" xmlns:p="http://schemas.microsoft.com/office/2006/metadata/properties" xmlns:ns3="fba03787-ed57-4c44-8382-4a5c2d10862f" targetNamespace="http://schemas.microsoft.com/office/2006/metadata/properties" ma:root="true" ma:fieldsID="d23df6e57db9612f5f11918f6bb11474" ns3:_="">
    <xsd:import namespace="fba03787-ed57-4c44-8382-4a5c2d1086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03787-ed57-4c44-8382-4a5c2d108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a03787-ed57-4c44-8382-4a5c2d10862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B2AEE-694A-4D4D-8EF5-F7FB36FE29FD}">
  <ds:schemaRefs>
    <ds:schemaRef ds:uri="fba03787-ed57-4c44-8382-4a5c2d1086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BD7369-2C82-45D2-9E98-6F20F3ECF270}">
  <ds:schemaRefs>
    <ds:schemaRef ds:uri="http://purl.org/dc/terms/"/>
    <ds:schemaRef ds:uri="http://schemas.microsoft.com/office/2006/documentManagement/types"/>
    <ds:schemaRef ds:uri="fba03787-ed57-4c44-8382-4a5c2d10862f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521F9E1-8C02-4014-B302-4017DE7D54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589</Words>
  <Application>Microsoft Office PowerPoint</Application>
  <PresentationFormat>Custom</PresentationFormat>
  <Paragraphs>48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Cambria Math</vt:lpstr>
      <vt:lpstr>Nunito</vt:lpstr>
      <vt:lpstr>Open Sans</vt:lpstr>
      <vt:lpstr>Roboto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Hernandez Guzman, Alonso</dc:creator>
  <cp:lastModifiedBy>Harris, Mikayla</cp:lastModifiedBy>
  <cp:revision>1</cp:revision>
  <dcterms:created xsi:type="dcterms:W3CDTF">2024-05-23T00:17:43Z</dcterms:created>
  <dcterms:modified xsi:type="dcterms:W3CDTF">2024-06-09T02:11:06Z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0x0101005D153F9F02323B4A9544550009E82100</vt:lpwstr>
  </property>
</Properties>
</file>